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9"/>
  </p:handoutMasterIdLst>
  <p:sldIdLst>
    <p:sldId id="257" r:id="rId3"/>
    <p:sldId id="262" r:id="rId4"/>
    <p:sldId id="269" r:id="rId5"/>
    <p:sldId id="264" r:id="rId6"/>
    <p:sldId id="268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144BB-1381-42EC-ABE2-375E7B089E6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9B60C-3F84-4D08-89D0-EBA6CF813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15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57 w 64000"/>
                <a:gd name="T1" fmla="*/ -38 h 64000"/>
                <a:gd name="T2" fmla="*/ 83 w 64000"/>
                <a:gd name="T3" fmla="*/ 0 h 64000"/>
                <a:gd name="T4" fmla="*/ 57 w 64000"/>
                <a:gd name="T5" fmla="*/ 38 h 64000"/>
                <a:gd name="T6" fmla="*/ 57 w 64000"/>
                <a:gd name="T7" fmla="*/ 38 h 64000"/>
                <a:gd name="T8" fmla="*/ 57 w 64000"/>
                <a:gd name="T9" fmla="*/ 38 h 64000"/>
                <a:gd name="T10" fmla="*/ 57 w 64000"/>
                <a:gd name="T11" fmla="*/ 38 h 64000"/>
                <a:gd name="T12" fmla="*/ 57 w 64000"/>
                <a:gd name="T13" fmla="*/ -38 h 64000"/>
                <a:gd name="T14" fmla="*/ 57 w 64000"/>
                <a:gd name="T15" fmla="*/ -38 h 64000"/>
                <a:gd name="T16" fmla="*/ 57 w 64000"/>
                <a:gd name="T17" fmla="*/ -38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81 w 64000"/>
                <a:gd name="T1" fmla="*/ -41 h 64000"/>
                <a:gd name="T2" fmla="*/ 101 w 64000"/>
                <a:gd name="T3" fmla="*/ 0 h 64000"/>
                <a:gd name="T4" fmla="*/ 81 w 64000"/>
                <a:gd name="T5" fmla="*/ 41 h 64000"/>
                <a:gd name="T6" fmla="*/ 81 w 64000"/>
                <a:gd name="T7" fmla="*/ 41 h 64000"/>
                <a:gd name="T8" fmla="*/ 81 w 64000"/>
                <a:gd name="T9" fmla="*/ 41 h 64000"/>
                <a:gd name="T10" fmla="*/ 81 w 64000"/>
                <a:gd name="T11" fmla="*/ 41 h 64000"/>
                <a:gd name="T12" fmla="*/ 81 w 64000"/>
                <a:gd name="T13" fmla="*/ -41 h 64000"/>
                <a:gd name="T14" fmla="*/ 81 w 64000"/>
                <a:gd name="T15" fmla="*/ -41 h 64000"/>
                <a:gd name="T16" fmla="*/ 81 w 64000"/>
                <a:gd name="T17" fmla="*/ -41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6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80CE-4E59-4716-8D72-866633F1BD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5707E-C8B6-4A9D-958E-72B0F08BE3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033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2F580-C615-4EAF-99E6-660F372EC3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748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7078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79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2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430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426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76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62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5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AA0F5-5B4B-4E74-9D91-336ABED0FE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757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7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564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4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CBDCA-E735-4C6C-8CBB-A091054738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56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5E40F-B2D3-41C4-952F-82C456D045C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97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C4F4B-D2F8-4D98-B82C-8DF96F14EB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1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D2FFB-8B78-467A-93E9-C7F6666A41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DCC88-429E-4DFD-BCC0-D482C6CC2F0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0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26425-35A7-4399-82E7-03A04C54E1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439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1C783-13D1-444E-BF71-4E515F0772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76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82 w 64000"/>
                <a:gd name="T1" fmla="*/ -25 h 64000"/>
                <a:gd name="T2" fmla="*/ 105 w 64000"/>
                <a:gd name="T3" fmla="*/ 0 h 64000"/>
                <a:gd name="T4" fmla="*/ 82 w 64000"/>
                <a:gd name="T5" fmla="*/ 25 h 64000"/>
                <a:gd name="T6" fmla="*/ 82 w 64000"/>
                <a:gd name="T7" fmla="*/ 25 h 64000"/>
                <a:gd name="T8" fmla="*/ 82 w 64000"/>
                <a:gd name="T9" fmla="*/ 25 h 64000"/>
                <a:gd name="T10" fmla="*/ 82 w 64000"/>
                <a:gd name="T11" fmla="*/ 25 h 64000"/>
                <a:gd name="T12" fmla="*/ 82 w 64000"/>
                <a:gd name="T13" fmla="*/ -25 h 64000"/>
                <a:gd name="T14" fmla="*/ 82 w 64000"/>
                <a:gd name="T15" fmla="*/ -25 h 64000"/>
                <a:gd name="T16" fmla="*/ 82 w 64000"/>
                <a:gd name="T17" fmla="*/ -25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46 w 64000"/>
                <a:gd name="T1" fmla="*/ -25 h 64000"/>
                <a:gd name="T2" fmla="*/ 59 w 64000"/>
                <a:gd name="T3" fmla="*/ 0 h 64000"/>
                <a:gd name="T4" fmla="*/ 46 w 64000"/>
                <a:gd name="T5" fmla="*/ 25 h 64000"/>
                <a:gd name="T6" fmla="*/ 46 w 64000"/>
                <a:gd name="T7" fmla="*/ 25 h 64000"/>
                <a:gd name="T8" fmla="*/ 46 w 64000"/>
                <a:gd name="T9" fmla="*/ 25 h 64000"/>
                <a:gd name="T10" fmla="*/ 46 w 64000"/>
                <a:gd name="T11" fmla="*/ 25 h 64000"/>
                <a:gd name="T12" fmla="*/ 46 w 64000"/>
                <a:gd name="T13" fmla="*/ -25 h 64000"/>
                <a:gd name="T14" fmla="*/ 46 w 64000"/>
                <a:gd name="T15" fmla="*/ -25 h 64000"/>
                <a:gd name="T16" fmla="*/ 46 w 64000"/>
                <a:gd name="T17" fmla="*/ -25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C0401-8224-41EF-BD45-D3BD59FCC051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671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175" y="0"/>
            <a:ext cx="7921625" cy="1143000"/>
          </a:xfrm>
        </p:spPr>
        <p:txBody>
          <a:bodyPr/>
          <a:lstStyle/>
          <a:p>
            <a:r>
              <a:rPr lang="en-US" dirty="0" smtClean="0"/>
              <a:t>Me llamo ___________ </a:t>
            </a:r>
            <a:r>
              <a:rPr lang="en-US" dirty="0" err="1" smtClean="0"/>
              <a:t>clase</a:t>
            </a:r>
            <a:r>
              <a:rPr lang="en-US" smtClean="0"/>
              <a:t> 802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 fecha es </a:t>
            </a:r>
            <a:r>
              <a:rPr lang="en-US" smtClean="0"/>
              <a:t>el </a:t>
            </a:r>
            <a:r>
              <a:rPr lang="en-US" dirty="0"/>
              <a:t>9</a:t>
            </a:r>
            <a:r>
              <a:rPr lang="en-US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marzo</a:t>
            </a:r>
            <a:r>
              <a:rPr lang="en-US" dirty="0" smtClean="0"/>
              <a:t> del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8458200" cy="4114800"/>
          </a:xfrm>
        </p:spPr>
        <p:txBody>
          <a:bodyPr/>
          <a:lstStyle/>
          <a:p>
            <a:pPr marL="552450" indent="-552450" eaLnBrk="1" hangingPunct="1">
              <a:buNone/>
            </a:pPr>
            <a:r>
              <a:rPr lang="es-ES_tradnl" altLang="en-US" sz="2800" dirty="0">
                <a:solidFill>
                  <a:schemeClr val="hlink"/>
                </a:solidFill>
              </a:rPr>
              <a:t>Propósito # </a:t>
            </a:r>
            <a:r>
              <a:rPr lang="es-ES_tradnl" altLang="en-US" sz="2800" dirty="0" smtClean="0">
                <a:solidFill>
                  <a:schemeClr val="hlink"/>
                </a:solidFill>
              </a:rPr>
              <a:t>56:</a:t>
            </a:r>
            <a:r>
              <a:rPr lang="es-ES_tradnl" altLang="en-US" sz="2800" dirty="0" smtClean="0">
                <a:solidFill>
                  <a:srgbClr val="CC0000"/>
                </a:solidFill>
              </a:rPr>
              <a:t>  </a:t>
            </a:r>
            <a:r>
              <a:rPr lang="es-ES_tradnl" altLang="en-US" sz="2800" dirty="0"/>
              <a:t>¿Como seguimos el repaso de los Pronombres de Objeto Directo?</a:t>
            </a:r>
          </a:p>
          <a:p>
            <a:pPr marL="552450" indent="-552450" eaLnBrk="1" hangingPunct="1">
              <a:buNone/>
            </a:pPr>
            <a:r>
              <a:rPr lang="es-ES_tradnl" altLang="en-US" sz="2400" dirty="0">
                <a:solidFill>
                  <a:srgbClr val="7030A0"/>
                </a:solidFill>
              </a:rPr>
              <a:t>L.O. to </a:t>
            </a:r>
            <a:r>
              <a:rPr lang="es-ES_tradnl" altLang="en-US" sz="2400" dirty="0" err="1">
                <a:solidFill>
                  <a:srgbClr val="7030A0"/>
                </a:solidFill>
              </a:rPr>
              <a:t>practice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the</a:t>
            </a:r>
            <a:r>
              <a:rPr lang="es-ES_tradnl" altLang="en-US" sz="2400" dirty="0">
                <a:solidFill>
                  <a:srgbClr val="7030A0"/>
                </a:solidFill>
              </a:rPr>
              <a:t> use of </a:t>
            </a:r>
            <a:r>
              <a:rPr lang="es-ES_tradnl" altLang="en-US" sz="2400" dirty="0" err="1">
                <a:solidFill>
                  <a:srgbClr val="7030A0"/>
                </a:solidFill>
              </a:rPr>
              <a:t>direct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object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pronouns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and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preterite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tense.</a:t>
            </a:r>
            <a:endParaRPr lang="es-ES_tradnl" altLang="en-US" sz="2400" dirty="0">
              <a:solidFill>
                <a:srgbClr val="7030A0"/>
              </a:solidFill>
            </a:endParaRPr>
          </a:p>
          <a:p>
            <a:pPr marL="552450" indent="-552450" eaLnBrk="1" hangingPunct="1">
              <a:buNone/>
            </a:pPr>
            <a:r>
              <a:rPr lang="es-ES_tradnl" altLang="en-US" sz="2800" dirty="0">
                <a:solidFill>
                  <a:schemeClr val="hlink"/>
                </a:solidFill>
              </a:rPr>
              <a:t>Actividad </a:t>
            </a:r>
            <a:r>
              <a:rPr lang="es-ES_tradnl" altLang="en-US" sz="2800" dirty="0" err="1" smtClean="0">
                <a:solidFill>
                  <a:schemeClr val="hlink"/>
                </a:solidFill>
              </a:rPr>
              <a:t>Inicial:</a:t>
            </a:r>
            <a:r>
              <a:rPr lang="es-ES_tradnl" sz="2800" dirty="0" err="1" smtClean="0"/>
              <a:t>Copia</a:t>
            </a:r>
            <a:r>
              <a:rPr lang="es-ES_tradnl" sz="2800" dirty="0" smtClean="0"/>
              <a:t> </a:t>
            </a:r>
            <a:r>
              <a:rPr lang="es-ES_tradnl" sz="2800" dirty="0"/>
              <a:t>y responde </a:t>
            </a:r>
            <a:r>
              <a:rPr lang="es-ES_tradnl" sz="2800" dirty="0" smtClean="0"/>
              <a:t>con </a:t>
            </a:r>
            <a:r>
              <a:rPr lang="es-ES_tradnl" sz="2800" dirty="0"/>
              <a:t>el P.O.D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1. Ayer, ¿compraste el anorak?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2. ¿Bajaste la pista sin problema?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3. ¿Invitaste a tu amigo a esquiar?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4. ¿Compraste los boletos?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5. ¿Ayudaste a tu amigo?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6. ¿Disfrutaste el paseo con tus amigos?</a:t>
            </a:r>
            <a:endParaRPr lang="es-ES_tradnl" sz="2800" dirty="0"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41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81326"/>
            <a:ext cx="8041440" cy="144267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Preterito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467600" cy="39513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err="1" smtClean="0"/>
              <a:t>Conjuga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verbos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preterito</a:t>
            </a:r>
            <a:r>
              <a:rPr lang="en-US" sz="2800" dirty="0" smtClean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Ir</a:t>
            </a:r>
            <a:r>
              <a:rPr lang="en-US" sz="2800" dirty="0" smtClean="0"/>
              <a:t> (</a:t>
            </a:r>
            <a:r>
              <a:rPr lang="en-US" sz="2800" i="1" dirty="0" smtClean="0"/>
              <a:t>to go)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Acercar</a:t>
            </a:r>
            <a:r>
              <a:rPr lang="en-US" sz="2800" dirty="0" smtClean="0"/>
              <a:t> </a:t>
            </a:r>
            <a:r>
              <a:rPr lang="en-US" sz="2800" i="1" dirty="0" smtClean="0"/>
              <a:t>( to bring close)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Borrar</a:t>
            </a:r>
            <a:r>
              <a:rPr lang="en-US" sz="2800" dirty="0" smtClean="0"/>
              <a:t> </a:t>
            </a:r>
            <a:r>
              <a:rPr lang="en-US" sz="2800" i="1" dirty="0" smtClean="0"/>
              <a:t>(to erase/delete)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Comenzar</a:t>
            </a:r>
            <a:r>
              <a:rPr lang="en-US" sz="2800" dirty="0" smtClean="0"/>
              <a:t> </a:t>
            </a:r>
            <a:r>
              <a:rPr lang="en-US" sz="2800" i="1" dirty="0" smtClean="0"/>
              <a:t>(to begin/start)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Ser</a:t>
            </a:r>
            <a:r>
              <a:rPr lang="en-US" sz="2800" dirty="0" smtClean="0"/>
              <a:t> </a:t>
            </a:r>
            <a:r>
              <a:rPr lang="en-US" sz="2800" i="1" dirty="0" smtClean="0"/>
              <a:t>(to be)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Entregar</a:t>
            </a:r>
            <a:r>
              <a:rPr lang="en-US" sz="2800" i="1" dirty="0" smtClean="0"/>
              <a:t> (to turn in)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640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09997"/>
              </p:ext>
            </p:extLst>
          </p:nvPr>
        </p:nvGraphicFramePr>
        <p:xfrm>
          <a:off x="228600" y="76200"/>
          <a:ext cx="86868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Ir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Acercar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Borrar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r>
                        <a:rPr lang="en-US" sz="200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Uds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4590811"/>
              </p:ext>
            </p:extLst>
          </p:nvPr>
        </p:nvGraphicFramePr>
        <p:xfrm>
          <a:off x="228600" y="3429000"/>
          <a:ext cx="86868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Comenzar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Ser</a:t>
                      </a:r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Entregar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r>
                        <a:rPr lang="en-US" sz="200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Uds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181600" y="152400"/>
            <a:ext cx="457200" cy="452735"/>
          </a:xfrm>
          <a:prstGeom prst="ellips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3262745" y="3509665"/>
            <a:ext cx="457200" cy="452735"/>
          </a:xfrm>
          <a:prstGeom prst="ellips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467600" y="3509665"/>
            <a:ext cx="457200" cy="452735"/>
          </a:xfrm>
          <a:prstGeom prst="ellips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58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smtClean="0">
                <a:solidFill>
                  <a:schemeClr val="hlink"/>
                </a:solidFill>
              </a:rPr>
              <a:t>PRONOMBRES DE OBJETO DIRECTO </a:t>
            </a:r>
            <a:r>
              <a:rPr lang="en-US" altLang="en-US" sz="3200" smtClean="0">
                <a:solidFill>
                  <a:srgbClr val="008000"/>
                </a:solidFill>
              </a:rPr>
              <a:t>(P.O.D)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8486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Remember:</a:t>
            </a:r>
          </a:p>
          <a:p>
            <a:pPr eaLnBrk="1" hangingPunct="1"/>
            <a:r>
              <a:rPr lang="en-US" altLang="en-US" smtClean="0"/>
              <a:t>Direct Objects TAKE the action of the verb.</a:t>
            </a:r>
          </a:p>
          <a:p>
            <a:pPr eaLnBrk="1" hangingPunct="1"/>
            <a:r>
              <a:rPr lang="en-US" altLang="en-US" smtClean="0"/>
              <a:t>The </a:t>
            </a:r>
            <a:r>
              <a:rPr lang="en-US" altLang="en-US" smtClean="0">
                <a:solidFill>
                  <a:srgbClr val="008000"/>
                </a:solidFill>
              </a:rPr>
              <a:t>P.O.D</a:t>
            </a:r>
            <a:r>
              <a:rPr lang="en-US" altLang="en-US" smtClean="0"/>
              <a:t>. are:  </a:t>
            </a:r>
          </a:p>
          <a:p>
            <a:pPr lvl="1" eaLnBrk="1" hangingPunct="1"/>
            <a:r>
              <a:rPr lang="en-US" altLang="en-US" b="1" smtClean="0">
                <a:solidFill>
                  <a:srgbClr val="008000"/>
                </a:solidFill>
              </a:rPr>
              <a:t>Lo</a:t>
            </a:r>
            <a:r>
              <a:rPr lang="en-US" altLang="en-US" smtClean="0"/>
              <a:t>  </a:t>
            </a:r>
            <a:r>
              <a:rPr lang="en-US" altLang="en-US" smtClean="0">
                <a:sym typeface="Wingdings" pitchFamily="2" charset="2"/>
              </a:rPr>
              <a:t> Masculine, singular</a:t>
            </a:r>
            <a:endParaRPr lang="en-US" altLang="en-US" smtClean="0"/>
          </a:p>
          <a:p>
            <a:pPr lvl="1" eaLnBrk="1" hangingPunct="1"/>
            <a:r>
              <a:rPr lang="en-US" altLang="en-US" b="1" smtClean="0">
                <a:solidFill>
                  <a:srgbClr val="008000"/>
                </a:solidFill>
              </a:rPr>
              <a:t>La</a:t>
            </a:r>
            <a:r>
              <a:rPr lang="en-US" altLang="en-US" smtClean="0"/>
              <a:t>  </a:t>
            </a:r>
            <a:r>
              <a:rPr lang="en-US" altLang="en-US" smtClean="0">
                <a:sym typeface="Wingdings" pitchFamily="2" charset="2"/>
              </a:rPr>
              <a:t> Feminine, singular</a:t>
            </a:r>
            <a:r>
              <a:rPr lang="en-US" altLang="en-US" smtClean="0"/>
              <a:t> </a:t>
            </a:r>
          </a:p>
          <a:p>
            <a:pPr lvl="1" eaLnBrk="1" hangingPunct="1"/>
            <a:r>
              <a:rPr lang="en-US" altLang="en-US" b="1" smtClean="0">
                <a:solidFill>
                  <a:srgbClr val="008000"/>
                </a:solidFill>
              </a:rPr>
              <a:t>Los</a:t>
            </a:r>
            <a:r>
              <a:rPr lang="en-US" altLang="en-US" smtClean="0"/>
              <a:t> </a:t>
            </a:r>
            <a:r>
              <a:rPr lang="en-US" altLang="en-US" smtClean="0">
                <a:sym typeface="Wingdings" pitchFamily="2" charset="2"/>
              </a:rPr>
              <a:t> Masculine, plural</a:t>
            </a:r>
            <a:r>
              <a:rPr lang="en-US" altLang="en-US" smtClean="0"/>
              <a:t> </a:t>
            </a:r>
          </a:p>
          <a:p>
            <a:pPr lvl="1" eaLnBrk="1" hangingPunct="1"/>
            <a:r>
              <a:rPr lang="en-US" altLang="en-US" b="1" smtClean="0">
                <a:solidFill>
                  <a:srgbClr val="008000"/>
                </a:solidFill>
              </a:rPr>
              <a:t>Las</a:t>
            </a:r>
            <a:r>
              <a:rPr lang="en-US" altLang="en-US" smtClean="0"/>
              <a:t> </a:t>
            </a:r>
            <a:r>
              <a:rPr lang="en-US" altLang="en-US" smtClean="0">
                <a:sym typeface="Wingdings" pitchFamily="2" charset="2"/>
              </a:rPr>
              <a:t> Feminine, plural</a:t>
            </a:r>
            <a:endParaRPr lang="en-US" altLang="en-US" smtClean="0"/>
          </a:p>
          <a:p>
            <a:pPr eaLnBrk="1" hangingPunct="1"/>
            <a:r>
              <a:rPr lang="en-US" altLang="en-US" smtClean="0"/>
              <a:t>The </a:t>
            </a:r>
            <a:r>
              <a:rPr lang="en-US" altLang="en-US" smtClean="0">
                <a:solidFill>
                  <a:srgbClr val="008000"/>
                </a:solidFill>
              </a:rPr>
              <a:t>P.O.D</a:t>
            </a:r>
            <a:r>
              <a:rPr lang="en-US" altLang="en-US" smtClean="0"/>
              <a:t> REPLACE the Direct Object</a:t>
            </a:r>
          </a:p>
          <a:p>
            <a:pPr eaLnBrk="1" hangingPunct="1"/>
            <a:r>
              <a:rPr lang="en-US" altLang="en-US" smtClean="0"/>
              <a:t>The </a:t>
            </a:r>
            <a:r>
              <a:rPr lang="en-US" altLang="en-US" smtClean="0">
                <a:solidFill>
                  <a:srgbClr val="008000"/>
                </a:solidFill>
              </a:rPr>
              <a:t>P.O.D</a:t>
            </a:r>
            <a:r>
              <a:rPr lang="en-US" altLang="en-US" smtClean="0"/>
              <a:t> is placed BEFORE the verb.</a:t>
            </a:r>
          </a:p>
        </p:txBody>
      </p:sp>
    </p:spTree>
    <p:extLst>
      <p:ext uri="{BB962C8B-B14F-4D97-AF65-F5344CB8AC3E}">
        <p14:creationId xmlns:p14="http://schemas.microsoft.com/office/powerpoint/2010/main" val="333601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990600"/>
            <a:ext cx="8915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kern="0" smtClean="0"/>
              <a:t>Copy and Answer using the P.O.D.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 Dónde  compraste los esquís?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¿Adónde usaste el traje de baño?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¿Cuándo compraste tus zapatos de tenis?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¿Cuándo visitaste un balneario?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¿Usaron crema bronceadora en el verano?</a:t>
            </a:r>
            <a:endParaRPr lang="es-ES_tradnl" altLang="en-US" kern="0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3400" y="76200"/>
            <a:ext cx="8229600" cy="8842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smtClean="0">
                <a:solidFill>
                  <a:srgbClr val="FF0000"/>
                </a:solidFill>
              </a:rPr>
              <a:t>Practica</a:t>
            </a:r>
            <a:endParaRPr lang="en-US" altLang="en-US" b="1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908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err="1" smtClean="0">
                <a:solidFill>
                  <a:schemeClr val="hlink"/>
                </a:solidFill>
              </a:rPr>
              <a:t>Tarea</a:t>
            </a:r>
            <a:r>
              <a:rPr lang="en-US" altLang="en-US" b="1" dirty="0" smtClean="0">
                <a:solidFill>
                  <a:schemeClr val="hlink"/>
                </a:solidFill>
              </a:rPr>
              <a:t> # 56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7</a:t>
            </a:r>
            <a:r>
              <a:rPr lang="en-US" altLang="en-US" dirty="0" smtClean="0"/>
              <a:t> by </a:t>
            </a:r>
            <a:r>
              <a:rPr lang="en-US" altLang="en-US" dirty="0" smtClean="0"/>
              <a:t>MONDAY</a:t>
            </a:r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7</a:t>
            </a:r>
            <a:r>
              <a:rPr lang="en-US" altLang="en-US" dirty="0" smtClean="0"/>
              <a:t> by NEXT FRIDAY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STUDY for </a:t>
            </a:r>
            <a:r>
              <a:rPr lang="en-US" altLang="en-US" u="sng" dirty="0" smtClean="0"/>
              <a:t>Quiz 4: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7 </a:t>
            </a:r>
            <a:r>
              <a:rPr lang="en-US" altLang="en-US" b="1" dirty="0" smtClean="0"/>
              <a:t>on </a:t>
            </a:r>
            <a:r>
              <a:rPr lang="en-US" altLang="en-US" b="1" dirty="0" smtClean="0"/>
              <a:t>MONDAY</a:t>
            </a:r>
            <a:r>
              <a:rPr lang="en-US" altLang="en-US" b="1" dirty="0" smtClean="0"/>
              <a:t>!!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P.O.D- </a:t>
            </a:r>
            <a:r>
              <a:rPr lang="en-US" altLang="en-US" i="1" dirty="0" smtClean="0"/>
              <a:t>direct object pronouns</a:t>
            </a:r>
          </a:p>
          <a:p>
            <a:pPr lvl="1" eaLnBrk="1" hangingPunct="1"/>
            <a:r>
              <a:rPr lang="en-US" altLang="en-US" dirty="0" smtClean="0"/>
              <a:t>PRETERITO (-</a:t>
            </a:r>
            <a:r>
              <a:rPr lang="en-US" altLang="en-US" i="1" dirty="0" smtClean="0"/>
              <a:t>AR verbs, -car, -gar, -</a:t>
            </a:r>
            <a:r>
              <a:rPr lang="en-US" altLang="en-US" i="1" dirty="0" err="1" smtClean="0"/>
              <a:t>zar</a:t>
            </a:r>
            <a:r>
              <a:rPr lang="en-US" altLang="en-US" i="1" dirty="0" smtClean="0"/>
              <a:t>; SER &amp; IR)</a:t>
            </a:r>
          </a:p>
          <a:p>
            <a:pPr lvl="1" eaLnBrk="1" hangingPunct="1"/>
            <a:r>
              <a:rPr lang="en-US" altLang="en-US" dirty="0" smtClean="0"/>
              <a:t>MAPS</a:t>
            </a:r>
          </a:p>
        </p:txBody>
      </p:sp>
    </p:spTree>
    <p:extLst>
      <p:ext uri="{BB962C8B-B14F-4D97-AF65-F5344CB8AC3E}">
        <p14:creationId xmlns:p14="http://schemas.microsoft.com/office/powerpoint/2010/main" val="32221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4597</TotalTime>
  <Words>320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1_Eclipse</vt:lpstr>
      <vt:lpstr>Sketchbook</vt:lpstr>
      <vt:lpstr>Me llamo ___________ clase 802 la fecha es el 9 de marzo del 2018</vt:lpstr>
      <vt:lpstr>Repaso del Preterito</vt:lpstr>
      <vt:lpstr>PowerPoint Presentation</vt:lpstr>
      <vt:lpstr>PRONOMBRES DE OBJETO DIRECTO (P.O.D)</vt:lpstr>
      <vt:lpstr>PowerPoint Presentation</vt:lpstr>
      <vt:lpstr>Tarea # 56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802 la fecha es el 21 de enero del 2016</dc:title>
  <dc:creator>Helen Zumaeta</dc:creator>
  <cp:lastModifiedBy>Helen Zumaeta</cp:lastModifiedBy>
  <cp:revision>21</cp:revision>
  <cp:lastPrinted>2016-01-19T18:40:12Z</cp:lastPrinted>
  <dcterms:created xsi:type="dcterms:W3CDTF">2016-01-19T18:37:56Z</dcterms:created>
  <dcterms:modified xsi:type="dcterms:W3CDTF">2018-03-09T21:20:32Z</dcterms:modified>
</cp:coreProperties>
</file>